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76" r:id="rId6"/>
    <p:sldId id="277" r:id="rId7"/>
    <p:sldId id="292" r:id="rId8"/>
    <p:sldId id="288" r:id="rId9"/>
    <p:sldId id="289" r:id="rId10"/>
    <p:sldId id="290" r:id="rId11"/>
    <p:sldId id="279" r:id="rId12"/>
    <p:sldId id="308" r:id="rId13"/>
    <p:sldId id="305" r:id="rId14"/>
    <p:sldId id="309" r:id="rId15"/>
    <p:sldId id="306" r:id="rId16"/>
    <p:sldId id="291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264" r:id="rId28"/>
    <p:sldId id="268" r:id="rId29"/>
    <p:sldId id="269" r:id="rId30"/>
    <p:sldId id="266" r:id="rId31"/>
    <p:sldId id="265" r:id="rId32"/>
    <p:sldId id="267" r:id="rId33"/>
    <p:sldId id="270" r:id="rId34"/>
    <p:sldId id="271" r:id="rId35"/>
    <p:sldId id="257" r:id="rId36"/>
    <p:sldId id="259" r:id="rId37"/>
    <p:sldId id="260" r:id="rId38"/>
    <p:sldId id="261" r:id="rId39"/>
    <p:sldId id="262" r:id="rId40"/>
    <p:sldId id="263" r:id="rId41"/>
    <p:sldId id="258" r:id="rId42"/>
    <p:sldId id="303" r:id="rId43"/>
    <p:sldId id="304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416021-3666-442E-AC38-F0F25D8153D6}">
          <p14:sldIdLst>
            <p14:sldId id="256"/>
          </p14:sldIdLst>
        </p14:section>
        <p14:section name="Meaning and Hypothesis" id="{848ABB22-F3DC-4C6C-94D5-664770FF7762}">
          <p14:sldIdLst>
            <p14:sldId id="276"/>
            <p14:sldId id="277"/>
            <p14:sldId id="292"/>
            <p14:sldId id="288"/>
            <p14:sldId id="289"/>
            <p14:sldId id="290"/>
          </p14:sldIdLst>
        </p14:section>
        <p14:section name="Sources" id="{8E30C9CE-8F27-4FBC-AFD7-C2376F656D62}">
          <p14:sldIdLst>
            <p14:sldId id="279"/>
            <p14:sldId id="308"/>
            <p14:sldId id="305"/>
            <p14:sldId id="309"/>
            <p14:sldId id="306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Household Makeup" id="{33CB6C90-4C5C-461F-BB30-D33503CFAF4F}">
          <p14:sldIdLst>
            <p14:sldId id="264"/>
            <p14:sldId id="268"/>
            <p14:sldId id="269"/>
            <p14:sldId id="266"/>
            <p14:sldId id="265"/>
            <p14:sldId id="267"/>
            <p14:sldId id="270"/>
            <p14:sldId id="271"/>
          </p14:sldIdLst>
        </p14:section>
        <p14:section name="Education" id="{968A29F7-8DEA-4A32-B0C7-D9BD84328F8B}">
          <p14:sldIdLst>
            <p14:sldId id="257"/>
            <p14:sldId id="259"/>
            <p14:sldId id="260"/>
            <p14:sldId id="261"/>
            <p14:sldId id="262"/>
            <p14:sldId id="263"/>
            <p14:sldId id="258"/>
            <p14:sldId id="303"/>
            <p14:sldId id="30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 autoAdjust="0"/>
  </p:normalViewPr>
  <p:slideViewPr>
    <p:cSldViewPr snapToGrid="0" showGuides="1">
      <p:cViewPr varScale="1">
        <p:scale>
          <a:sx n="82" d="100"/>
          <a:sy n="82" d="100"/>
        </p:scale>
        <p:origin x="60" y="57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8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291E300-61ED-4A4D-8FAC-ED7C4159DC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65" y="2421567"/>
            <a:ext cx="8108775" cy="3941462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AE73D-71EA-4A2D-B11B-B601C2242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5103" y="1953170"/>
            <a:ext cx="8108775" cy="4640499"/>
          </a:xfrm>
          <a:prstGeom prst="rect">
            <a:avLst/>
          </a:prstGeom>
          <a:effectLst>
            <a:softEdge rad="5842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040" y="1637578"/>
            <a:ext cx="3794589" cy="4725451"/>
          </a:xfr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COVID-19 Vaccination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California</a:t>
            </a:r>
            <a:br>
              <a:rPr lang="en-US" sz="41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1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41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CDC is responding to the coronavirus outbreak.">
            <a:extLst>
              <a:ext uri="{FF2B5EF4-FFF2-40B4-BE49-F238E27FC236}">
                <a16:creationId xmlns:a16="http://schemas.microsoft.com/office/drawing/2014/main" id="{14F559B2-30D5-46EE-84D4-1F699D83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7" y="307911"/>
            <a:ext cx="11707904" cy="2113136"/>
          </a:xfrm>
          <a:prstGeom prst="rect">
            <a:avLst/>
          </a:prstGeom>
          <a:effectLst>
            <a:outerShdw blurRad="711200" dist="876300" dir="7620000" sx="64000" sy="64000" algn="ctr" rotWithShape="0">
              <a:srgbClr val="000000">
                <a:alpha val="55000"/>
              </a:srgbClr>
            </a:outerShdw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A83801-E336-4650-89E0-ED136C45656B}"/>
              </a:ext>
            </a:extLst>
          </p:cNvPr>
          <p:cNvSpPr txBox="1"/>
          <p:nvPr/>
        </p:nvSpPr>
        <p:spPr>
          <a:xfrm>
            <a:off x="2588692" y="4609223"/>
            <a:ext cx="2140937" cy="192360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46000">
                <a:schemeClr val="accent1">
                  <a:alpha val="48000"/>
                  <a:lumMod val="52000"/>
                  <a:lumOff val="48000"/>
                </a:schemeClr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Team members:</a:t>
            </a:r>
          </a:p>
          <a:p>
            <a:endParaRPr lang="en-US" sz="1100" dirty="0">
              <a:solidFill>
                <a:srgbClr val="002060"/>
              </a:solidFill>
              <a:effectLst>
                <a:outerShdw dist="310007" dir="5220000" sx="34000" sy="34000" kx="1300200" algn="ctr" rotWithShape="0">
                  <a:prstClr val="black">
                    <a:alpha val="79000"/>
                  </a:prstClr>
                </a:outerShdw>
              </a:effectLst>
            </a:endParaRPr>
          </a:p>
          <a:p>
            <a:r>
              <a:rPr lang="en-US" dirty="0">
                <a:solidFill>
                  <a:srgbClr val="002060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-  Tikaram Subedy</a:t>
            </a:r>
          </a:p>
          <a:p>
            <a:r>
              <a:rPr lang="en-US" dirty="0">
                <a:solidFill>
                  <a:srgbClr val="002060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-  Kristian Hamilton</a:t>
            </a:r>
          </a:p>
          <a:p>
            <a:r>
              <a:rPr lang="en-US" dirty="0">
                <a:solidFill>
                  <a:srgbClr val="002060"/>
                </a:solidFill>
                <a:effectLst>
                  <a:outerShdw dist="310007" dir="5220000" sx="34000" sy="34000" kx="1300200" algn="ctr" rotWithShape="0">
                    <a:prstClr val="black">
                      <a:alpha val="79000"/>
                    </a:prstClr>
                  </a:outerShdw>
                </a:effectLst>
              </a:rPr>
              <a:t>-  David Koski</a:t>
            </a:r>
          </a:p>
          <a:p>
            <a:endParaRPr lang="en-US" dirty="0">
              <a:solidFill>
                <a:srgbClr val="7030A0"/>
              </a:solidFill>
              <a:effectLst>
                <a:outerShdw dist="310007" dir="5220000" sx="34000" sy="34000" kx="1300200" algn="ctr" rotWithShape="0">
                  <a:prstClr val="black">
                    <a:alpha val="79000"/>
                  </a:prstClr>
                </a:outerShdw>
              </a:effectLst>
            </a:endParaRPr>
          </a:p>
          <a:p>
            <a:endParaRPr lang="en-US" dirty="0">
              <a:gradFill>
                <a:gsLst>
                  <a:gs pos="36000">
                    <a:schemeClr val="accent3">
                      <a:lumMod val="40000"/>
                      <a:lumOff val="60000"/>
                    </a:schemeClr>
                  </a:gs>
                  <a:gs pos="94000">
                    <a:schemeClr val="accent1">
                      <a:alpha val="48000"/>
                      <a:lumMod val="52000"/>
                      <a:lumOff val="48000"/>
                    </a:schemeClr>
                  </a:gs>
                </a:gsLst>
                <a:lin ang="5400000" scaled="1"/>
              </a:gradFill>
              <a:effectLst>
                <a:outerShdw dist="310007" dir="5220000" sx="34000" sy="34000" kx="1300200" algn="ctr" rotWithShape="0">
                  <a:prstClr val="black">
                    <a:alpha val="79000"/>
                  </a:prstClr>
                </a:outerShdw>
              </a:effectLst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C959536-3A51-40EA-BB31-85B9364AB1D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8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385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05" y="1952649"/>
            <a:ext cx="5287708" cy="3699161"/>
          </a:xfrm>
          <a:prstGeom prst="rect">
            <a:avLst/>
          </a:prstGeom>
          <a:effectLst>
            <a:outerShdw blurRad="50800" dist="50800" dir="5400000" algn="ctr" rotWithShape="0">
              <a:srgbClr val="00B0F0">
                <a:alpha val="24000"/>
              </a:srgbClr>
            </a:outerShdw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DF70241-8947-439A-8EF3-F54C60BA4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4"/>
    </mc:Choice>
    <mc:Fallback>
      <p:transition spd="slow" advTm="8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BB999F6E-B499-41B6-B102-062EE28A2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" y="855297"/>
            <a:ext cx="5794375" cy="312097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39BCDE9-6CF8-45EE-BFA1-6E32ED5C240E}"/>
              </a:ext>
            </a:extLst>
          </p:cNvPr>
          <p:cNvSpPr/>
          <p:nvPr/>
        </p:nvSpPr>
        <p:spPr>
          <a:xfrm>
            <a:off x="4724403" y="500026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3200" dirty="0">
              <a:solidFill>
                <a:schemeClr val="accent4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64A1DA-19AA-4A0C-9ED2-92A9346B807A}"/>
              </a:ext>
            </a:extLst>
          </p:cNvPr>
          <p:cNvSpPr/>
          <p:nvPr/>
        </p:nvSpPr>
        <p:spPr>
          <a:xfrm>
            <a:off x="8610600" y="500026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C7BDB58-8556-4438-8842-9BB6C811B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69" y="855297"/>
            <a:ext cx="6317083" cy="5812198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B60E3DE-46B5-4340-9CC1-8004FA83A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" y="3681125"/>
            <a:ext cx="5954372" cy="2986370"/>
          </a:xfrm>
          <a:prstGeom prst="rect">
            <a:avLst/>
          </a:prstGeom>
          <a:effectLst>
            <a:outerShdw blurRad="50800" dist="50800" dir="5400000" sx="46000" sy="46000" algn="ctr" rotWithShape="0">
              <a:schemeClr val="accent1">
                <a:lumMod val="40000"/>
                <a:lumOff val="60000"/>
                <a:alpha val="43000"/>
              </a:scheme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4434D7-96C7-46D9-BD32-E58770560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4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6"/>
    </mc:Choice>
    <mc:Fallback>
      <p:transition spd="slow" advTm="8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48816-C2BA-4B27-8C85-4F41F1C59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052" y="1461253"/>
            <a:ext cx="6373813" cy="3935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7A583-41C0-4E9D-9962-070F792E3472}"/>
              </a:ext>
            </a:extLst>
          </p:cNvPr>
          <p:cNvSpPr txBox="1"/>
          <p:nvPr/>
        </p:nvSpPr>
        <p:spPr>
          <a:xfrm>
            <a:off x="327991" y="2090172"/>
            <a:ext cx="47012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 Rounded MT Bold" panose="020F0704030504030204" pitchFamily="34" charset="0"/>
              </a:rPr>
              <a:t>The statistics shows,  it can be estimated that the vaccination in California will be completed in about 521 days from the beginning, while all other compounding factors remain unchanged.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26E7E-2618-4244-81B0-221BE0C0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332801"/>
            <a:ext cx="11239499" cy="92566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3F4C8A1-A8D9-4027-9386-C61863CD5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60"/>
    </mc:Choice>
    <mc:Fallback>
      <p:transition spd="slow" advTm="2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FA446C-9832-41B5-852B-C53A89331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8298"/>
            <a:ext cx="12192001" cy="58657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B0DC5DE-073B-4D47-A723-024591CA461D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D14B19-53E5-45F5-BFD5-B9551F068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AEA79-6B4D-4CBC-8A6C-0B2FA89A8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8CD4F6-41D9-48FB-AA9C-715FA5A7B490}"/>
              </a:ext>
            </a:extLst>
          </p:cNvPr>
          <p:cNvSpPr txBox="1"/>
          <p:nvPr/>
        </p:nvSpPr>
        <p:spPr>
          <a:xfrm>
            <a:off x="1729688" y="1423522"/>
            <a:ext cx="8155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 in the average percentage of vaccination is observed by population among counties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C8768-F32B-4646-A423-45D8C5355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 trans="65000" smoothnes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085" y="3843284"/>
            <a:ext cx="4913802" cy="1591194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5CCB4-AB1A-4C53-B270-3A8898839D47}"/>
              </a:ext>
            </a:extLst>
          </p:cNvPr>
          <p:cNvSpPr txBox="1"/>
          <p:nvPr/>
        </p:nvSpPr>
        <p:spPr>
          <a:xfrm>
            <a:off x="1866126" y="2227755"/>
            <a:ext cx="8596186" cy="1477328"/>
          </a:xfrm>
          <a:prstGeom prst="rect">
            <a:avLst/>
          </a:prstGeom>
          <a:gradFill>
            <a:gsLst>
              <a:gs pos="2000">
                <a:schemeClr val="accent3">
                  <a:lumMod val="58000"/>
                </a:schemeClr>
              </a:gs>
              <a:gs pos="4000">
                <a:schemeClr val="accent3">
                  <a:lumMod val="97000"/>
                  <a:lumOff val="3000"/>
                </a:schemeClr>
              </a:gs>
              <a:gs pos="77000">
                <a:schemeClr val="accent3">
                  <a:lumMod val="63000"/>
                  <a:lumOff val="37000"/>
                </a:schemeClr>
              </a:gs>
            </a:gsLst>
            <a:lin ang="16200000" scaled="1"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The vaccination percentages for counties varies from less than 20% to more than 70%.</a:t>
            </a:r>
          </a:p>
          <a:p>
            <a:r>
              <a:rPr lang="en-US" sz="800" b="1" dirty="0">
                <a:solidFill>
                  <a:srgbClr val="7030A0"/>
                </a:solidFill>
              </a:rPr>
              <a:t> </a:t>
            </a:r>
            <a:br>
              <a:rPr lang="en-US" sz="1000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- Highly vaccinated counties are </a:t>
            </a:r>
            <a:r>
              <a:rPr lang="en-US" b="1" dirty="0">
                <a:solidFill>
                  <a:srgbClr val="7030A0"/>
                </a:solidFill>
                <a:highlight>
                  <a:srgbClr val="00FFFF"/>
                </a:highlight>
              </a:rPr>
              <a:t>Marin county </a:t>
            </a:r>
            <a:r>
              <a:rPr lang="en-US" b="1" dirty="0">
                <a:solidFill>
                  <a:srgbClr val="7030A0"/>
                </a:solidFill>
              </a:rPr>
              <a:t>and </a:t>
            </a:r>
            <a:r>
              <a:rPr lang="en-US" b="1" dirty="0">
                <a:solidFill>
                  <a:srgbClr val="7030A0"/>
                </a:solidFill>
                <a:highlight>
                  <a:srgbClr val="00FFFF"/>
                </a:highlight>
              </a:rPr>
              <a:t>San Francisco county </a:t>
            </a:r>
            <a:r>
              <a:rPr lang="en-US" b="1" dirty="0">
                <a:solidFill>
                  <a:srgbClr val="7030A0"/>
                </a:solidFill>
              </a:rPr>
              <a:t>where the % vaccination is higher than 70%. </a:t>
            </a:r>
          </a:p>
          <a:p>
            <a:endParaRPr lang="en-US" sz="1000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- </a:t>
            </a:r>
            <a:r>
              <a:rPr lang="en-US" b="1" dirty="0">
                <a:solidFill>
                  <a:srgbClr val="7030A0"/>
                </a:solidFill>
                <a:highlight>
                  <a:srgbClr val="00FFFF"/>
                </a:highlight>
              </a:rPr>
              <a:t>Lassen county </a:t>
            </a:r>
            <a:r>
              <a:rPr lang="en-US" b="1" dirty="0">
                <a:solidFill>
                  <a:srgbClr val="7030A0"/>
                </a:solidFill>
              </a:rPr>
              <a:t>has the Lowest percentage of vaccination (less than 20% )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2191A72-CE7E-4E2B-852C-068E8D912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0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53"/>
    </mc:Choice>
    <mc:Fallback>
      <p:transition spd="slow" advTm="3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04F1A-BCCD-4AAE-BD1C-9317A126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6"/>
            <a:ext cx="11139854" cy="77401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</a:rPr>
              <a:t>Locations and vaccination</a:t>
            </a: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omplete vaccination in California counties &#10;&#10;Description automatically generated">
            <a:extLst>
              <a:ext uri="{FF2B5EF4-FFF2-40B4-BE49-F238E27FC236}">
                <a16:creationId xmlns:a16="http://schemas.microsoft.com/office/drawing/2014/main" id="{82ACB5DA-8347-4766-BC92-6BFFDD1B0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5" y="2521302"/>
            <a:ext cx="5316024" cy="3445529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D9D825A-E2F6-44AA-98E8-9F158CCC0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2" y="2521302"/>
            <a:ext cx="5390592" cy="3445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072DE-ACB1-4ABE-B846-A2733DE86584}"/>
              </a:ext>
            </a:extLst>
          </p:cNvPr>
          <p:cNvSpPr txBox="1"/>
          <p:nvPr/>
        </p:nvSpPr>
        <p:spPr>
          <a:xfrm>
            <a:off x="1053275" y="2184802"/>
            <a:ext cx="461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Counties - Complete Vaccination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F2913-007E-43BB-B584-49A70387F4BF}"/>
              </a:ext>
            </a:extLst>
          </p:cNvPr>
          <p:cNvSpPr txBox="1"/>
          <p:nvPr/>
        </p:nvSpPr>
        <p:spPr>
          <a:xfrm>
            <a:off x="6116278" y="2176067"/>
            <a:ext cx="571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Counties- higher average vaccination than State average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7D366-2332-49D3-9D42-BDC9B251C10E}"/>
              </a:ext>
            </a:extLst>
          </p:cNvPr>
          <p:cNvSpPr txBox="1"/>
          <p:nvPr/>
        </p:nvSpPr>
        <p:spPr>
          <a:xfrm>
            <a:off x="1368088" y="1478299"/>
            <a:ext cx="1015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Urban and highly populated counties are found to have higher vaccination compared to the rural and less populated counties.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53BADEE-CF2B-4B6D-BF31-8829601902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4"/>
    </mc:Choice>
    <mc:Fallback>
      <p:transition spd="slow" advTm="1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4210-9AD8-4540-8BE0-61F63525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California Health and Human Services</a:t>
            </a:r>
            <a:br>
              <a:rPr lang="en-US" dirty="0"/>
            </a:br>
            <a:r>
              <a:rPr lang="en-US" dirty="0"/>
              <a:t>Covid-19 Vaccination Data by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CCF7-7181-46F8-850A-B006EBAEA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Kristian</a:t>
            </a:r>
          </a:p>
          <a:p>
            <a:r>
              <a:rPr lang="en-US" dirty="0"/>
              <a:t>Summarize where and how you found the data you used to answer these questions</a:t>
            </a:r>
          </a:p>
        </p:txBody>
      </p:sp>
    </p:spTree>
    <p:extLst>
      <p:ext uri="{BB962C8B-B14F-4D97-AF65-F5344CB8AC3E}">
        <p14:creationId xmlns:p14="http://schemas.microsoft.com/office/powerpoint/2010/main" val="330291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F301-D418-4AA0-976C-C39117BD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Federal Census Bureau </a:t>
            </a:r>
            <a:br>
              <a:rPr lang="en-US" dirty="0"/>
            </a:br>
            <a:r>
              <a:rPr lang="en-US" dirty="0"/>
              <a:t>American Community Survey </a:t>
            </a:r>
            <a:br>
              <a:rPr lang="en-US" dirty="0"/>
            </a:br>
            <a:r>
              <a:rPr lang="en-US" dirty="0"/>
              <a:t>Data by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BDD60-57E2-45FA-8B28-6530A73B3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Kristian</a:t>
            </a:r>
          </a:p>
          <a:p>
            <a:r>
              <a:rPr lang="en-US" dirty="0"/>
              <a:t>Summarize where and how you found the data you used to answer these questions</a:t>
            </a:r>
          </a:p>
        </p:txBody>
      </p:sp>
    </p:spTree>
    <p:extLst>
      <p:ext uri="{BB962C8B-B14F-4D97-AF65-F5344CB8AC3E}">
        <p14:creationId xmlns:p14="http://schemas.microsoft.com/office/powerpoint/2010/main" val="105736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BBA0-7E8F-492D-8A44-076E40C0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USAFacts.org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EC7B3-8210-4AD2-9D5E-8DDA24DD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  <a:p>
            <a:r>
              <a:rPr lang="en-US" dirty="0"/>
              <a:t>Summarize where and how you found the data you used to answer these questions</a:t>
            </a:r>
          </a:p>
        </p:txBody>
      </p:sp>
    </p:spTree>
    <p:extLst>
      <p:ext uri="{BB962C8B-B14F-4D97-AF65-F5344CB8AC3E}">
        <p14:creationId xmlns:p14="http://schemas.microsoft.com/office/powerpoint/2010/main" val="18722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187F-0027-4CD8-810C-A850DF4A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</a:t>
            </a:r>
            <a:r>
              <a:rPr lang="en-US" dirty="0" err="1"/>
              <a:t>Tikaram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574F-C887-4F3A-ABFE-8F98A331C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source: </a:t>
            </a:r>
          </a:p>
          <a:p>
            <a:pPr marL="0" indent="0">
              <a:buNone/>
            </a:pPr>
            <a:r>
              <a:rPr lang="en-US" dirty="0"/>
              <a:t>	- CDC data (in csv format)</a:t>
            </a:r>
          </a:p>
          <a:p>
            <a:pPr marL="0" indent="0">
              <a:buNone/>
            </a:pPr>
            <a:r>
              <a:rPr lang="en-US" dirty="0"/>
              <a:t>	- </a:t>
            </a:r>
          </a:p>
          <a:p>
            <a:endParaRPr lang="en-US" dirty="0"/>
          </a:p>
          <a:p>
            <a:r>
              <a:rPr lang="en-US" dirty="0"/>
              <a:t>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</p:spTree>
    <p:extLst>
      <p:ext uri="{BB962C8B-B14F-4D97-AF65-F5344CB8AC3E}">
        <p14:creationId xmlns:p14="http://schemas.microsoft.com/office/powerpoint/2010/main" val="407066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068F-C5E4-42E9-83E9-F12613EA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David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1DF9-A64A-41A0-8FE7-E78759A2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</p:spTree>
    <p:extLst>
      <p:ext uri="{BB962C8B-B14F-4D97-AF65-F5344CB8AC3E}">
        <p14:creationId xmlns:p14="http://schemas.microsoft.com/office/powerpoint/2010/main" val="370906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3C15-21F8-48CC-8CE7-DD3BB88E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Kristian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7515-EF4E-4E18-AD89-467988826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</p:spTree>
    <p:extLst>
      <p:ext uri="{BB962C8B-B14F-4D97-AF65-F5344CB8AC3E}">
        <p14:creationId xmlns:p14="http://schemas.microsoft.com/office/powerpoint/2010/main" val="6663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Outline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21196" y="2659215"/>
            <a:ext cx="2364644" cy="218998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Analysis of COVID 19 Vaccination</a:t>
            </a:r>
          </a:p>
          <a:p>
            <a:pPr algn="ctr"/>
            <a:r>
              <a:rPr lang="en-US" b="1" dirty="0">
                <a:latin typeface="+mj-lt"/>
              </a:rPr>
              <a:t> </a:t>
            </a:r>
          </a:p>
          <a:p>
            <a:pPr algn="ctr"/>
            <a:r>
              <a:rPr lang="en-US" b="1" dirty="0">
                <a:latin typeface="+mj-lt"/>
              </a:rPr>
              <a:t>California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54364" y="163020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collection and 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96185" y="330667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Cleaning using Pandas </a:t>
            </a:r>
            <a:br>
              <a:rPr lang="en-US" sz="1600" dirty="0"/>
            </a:br>
            <a:r>
              <a:rPr lang="en-US" sz="1600" dirty="0" err="1"/>
              <a:t>Jupyter</a:t>
            </a:r>
            <a:r>
              <a:rPr lang="en-US" sz="1600" dirty="0"/>
              <a:t> Notebook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9329" y="5154978"/>
            <a:ext cx="4672519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Slicing, merging and aggregating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862" y="1613877"/>
            <a:ext cx="4071414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Reporting and Presentation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Analyzing Statistically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0152" y="5154978"/>
            <a:ext cx="4758123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Generating plots and charts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ED91DE-2E05-46E5-928A-F99D8663E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27"/>
    </mc:Choice>
    <mc:Fallback>
      <p:transition spd="slow" advTm="19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CAD-ED2C-4774-9297-B57DBDBE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1252-6A52-4F55-82FB-D82908CC8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 shots of code and output</a:t>
            </a:r>
          </a:p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</p:spTree>
    <p:extLst>
      <p:ext uri="{BB962C8B-B14F-4D97-AF65-F5344CB8AC3E}">
        <p14:creationId xmlns:p14="http://schemas.microsoft.com/office/powerpoint/2010/main" val="848727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A4D82-988B-47A0-80F4-993D9CA8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1C796-0FE7-4730-9F6A-2154B437F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 shots of code and output</a:t>
            </a:r>
          </a:p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34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7A91-362C-4382-84CC-5874BB0C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the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62D98-2D97-49BC-ABF1-2C92AF727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 shots of code and output</a:t>
            </a:r>
          </a:p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31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182D-DB79-4A0C-BE89-B9AFE8DB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12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Average Percentage of Vaccination by County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8F8DD-F238-437B-9C6D-01E93D982B07}"/>
              </a:ext>
            </a:extLst>
          </p:cNvPr>
          <p:cNvSpPr txBox="1"/>
          <p:nvPr/>
        </p:nvSpPr>
        <p:spPr>
          <a:xfrm>
            <a:off x="838200" y="3060072"/>
            <a:ext cx="4780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The data shows that there is no wider gap on  average percentage of vaccination (partial or complete) in majority of the counties in California</a:t>
            </a:r>
            <a:r>
              <a:rPr lang="en-US" dirty="0"/>
              <a:t>.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A6AD49-983E-4AB3-9683-AC6220AF2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3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8BA0-24C9-41E3-B2DB-BEF4290D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F0EDE2F-FD3E-4CBC-9890-8B4E83C1E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681952"/>
            <a:ext cx="7345363" cy="5495683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7882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D0AB-D04E-4D4A-B66F-C7804B58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02953-4A1C-4FC3-B328-B9AF75BCA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09D531B-B5CE-4051-8A46-8985026E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82" y="2141774"/>
            <a:ext cx="3848100" cy="29718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92311DB-247D-49A8-9E5F-A4DFF6F7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41774"/>
            <a:ext cx="42291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5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D261-90E1-4884-879F-BC133078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wrap="square" anchor="t"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B28A8-A36B-4AFF-9AEB-8F783A84C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549275"/>
            <a:ext cx="6373813" cy="1562959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C8CBC-A8AB-4A26-80C8-76CA5EA6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661509"/>
            <a:ext cx="4716463" cy="3640778"/>
          </a:xfrm>
          <a:custGeom>
            <a:avLst/>
            <a:gdLst/>
            <a:ahLst/>
            <a:cxnLst/>
            <a:rect l="l" t="t" r="r" b="b"/>
            <a:pathLst>
              <a:path w="5051426" h="3640362">
                <a:moveTo>
                  <a:pt x="0" y="0"/>
                </a:moveTo>
                <a:lnTo>
                  <a:pt x="5051426" y="0"/>
                </a:lnTo>
                <a:lnTo>
                  <a:pt x="5051426" y="3640362"/>
                </a:lnTo>
                <a:lnTo>
                  <a:pt x="0" y="3640362"/>
                </a:lnTo>
                <a:close/>
              </a:path>
            </a:pathLst>
          </a:cu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4430F6F-C29D-4FFB-B09C-D3B8CA633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91" y="2668363"/>
            <a:ext cx="5225680" cy="3640362"/>
          </a:xfrm>
          <a:custGeom>
            <a:avLst/>
            <a:gdLst/>
            <a:ahLst/>
            <a:cxnLst/>
            <a:rect l="l" t="t" r="r" b="b"/>
            <a:pathLst>
              <a:path w="5051426" h="3640362">
                <a:moveTo>
                  <a:pt x="0" y="0"/>
                </a:moveTo>
                <a:lnTo>
                  <a:pt x="5051426" y="0"/>
                </a:lnTo>
                <a:lnTo>
                  <a:pt x="5051426" y="3640362"/>
                </a:lnTo>
                <a:lnTo>
                  <a:pt x="0" y="36403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49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AC8E-AEFD-49CD-9A05-281ADD6E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wrap="square" anchor="t"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5BC97-631D-4125-9EB7-DBA3DF0FC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549275"/>
            <a:ext cx="6373813" cy="1562959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BB7FCC7-3F0A-4DB5-B1E8-CBE62A4F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2638"/>
            <a:ext cx="4865096" cy="3522605"/>
          </a:xfrm>
          <a:custGeom>
            <a:avLst/>
            <a:gdLst/>
            <a:ahLst/>
            <a:cxnLst/>
            <a:rect l="l" t="t" r="r" b="b"/>
            <a:pathLst>
              <a:path w="5051426" h="3640362">
                <a:moveTo>
                  <a:pt x="0" y="0"/>
                </a:moveTo>
                <a:lnTo>
                  <a:pt x="5051426" y="0"/>
                </a:lnTo>
                <a:lnTo>
                  <a:pt x="5051426" y="3640362"/>
                </a:lnTo>
                <a:lnTo>
                  <a:pt x="0" y="3640362"/>
                </a:lnTo>
                <a:close/>
              </a:path>
            </a:pathLst>
          </a:cu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B1BF861-10BF-4983-9D30-19DFCD79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2711844"/>
            <a:ext cx="6373813" cy="3553399"/>
          </a:xfrm>
          <a:custGeom>
            <a:avLst/>
            <a:gdLst/>
            <a:ahLst/>
            <a:cxnLst/>
            <a:rect l="l" t="t" r="r" b="b"/>
            <a:pathLst>
              <a:path w="5051426" h="3640362">
                <a:moveTo>
                  <a:pt x="0" y="0"/>
                </a:moveTo>
                <a:lnTo>
                  <a:pt x="5051426" y="0"/>
                </a:lnTo>
                <a:lnTo>
                  <a:pt x="5051426" y="3640362"/>
                </a:lnTo>
                <a:lnTo>
                  <a:pt x="0" y="36403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8146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DEE7-1417-4E9B-90DA-60B572A3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endParaRPr lang="en-US"/>
          </a:p>
        </p:txBody>
      </p:sp>
      <p:pic>
        <p:nvPicPr>
          <p:cNvPr id="7" name="Content Placeholder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D273216-7025-4C14-9840-2E7159E05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9740" y="2691404"/>
            <a:ext cx="6310755" cy="367601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19D4958-FFC8-4322-A62C-8AD4019E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88" y="2666587"/>
            <a:ext cx="5394147" cy="3856562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2811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941D-6CF4-43D3-99B5-A643C1FA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45BCF-865E-4430-AFFC-6356EF974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FF77981-6863-408F-996F-9EF41C3D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5" y="3317875"/>
            <a:ext cx="3829050" cy="299085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BEB8C8A-485C-4204-A967-9CAC7DDC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5" y="218924"/>
            <a:ext cx="38004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Plan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California Data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Data Cleaning and Preparation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199" y="2796752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Trends and Charts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Report and Presentation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467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Cases, Vaccination and Demographic data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Data  Cleaning and Preparation using Python and Pandas in </a:t>
            </a:r>
            <a:r>
              <a:rPr lang="en-US" sz="1400" dirty="0" err="1">
                <a:solidFill>
                  <a:schemeClr val="bg1"/>
                </a:solidFill>
                <a:cs typeface="Segoe UI" panose="020B0502040204020203" pitchFamily="34" charset="0"/>
              </a:rPr>
              <a:t>Jupyter</a:t>
            </a: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 Notebook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26747" y="3307599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Performed Analysis on</a:t>
            </a:r>
          </a:p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Overall California, and Counties in Cases, Demographics, and Vaccinations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Cases and Vaccination trends were analyzed.</a:t>
            </a:r>
          </a:p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Fitted regression models (linear)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Prepared data analysis report.</a:t>
            </a:r>
            <a:b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Recommendations and further ……</a:t>
            </a:r>
            <a:b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</a:b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2" name="Freeform 2319" descr="Icon of leaf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488EE1-8B23-4C7E-80BC-A14BA28CA9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30"/>
    </mc:Choice>
    <mc:Fallback>
      <p:transition spd="slow" advTm="2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C1AA-463A-498B-A3B0-EA939EF7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84F949A-AB1D-4DCA-B0FD-3C6F8A7A6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566032"/>
            <a:ext cx="7345363" cy="5727523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9213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8E0C-B473-4F62-BCD3-97CDA607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84FE256A-4037-466D-B076-843884739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885" y="549275"/>
            <a:ext cx="7327144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9102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5995-BC4E-426A-87AF-58A0656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 dirty="0"/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AA4D16E3-4AE0-4BE2-ADF4-4810B0307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1046045"/>
            <a:ext cx="7345363" cy="476749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058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5995-BC4E-426A-87AF-58A0656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EB1F1B-7B83-440B-A1CD-F1E939D3F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262260D-6A1B-4CFF-A885-D284CE1A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896" y="1231543"/>
            <a:ext cx="7350241" cy="4244763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3358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5995-BC4E-426A-87AF-58A0656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 dirty="0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0FAA23C1-11FA-4D5D-BEE1-484B75813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1213145"/>
            <a:ext cx="7345363" cy="443329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685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5995-BC4E-426A-87AF-58A0656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1CD82832-7727-42C6-A784-45AAD321F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1292069"/>
            <a:ext cx="7345363" cy="427544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9748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F63C45C-DE70-4489-B405-6A011416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 sz="48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F0904C6-6794-4771-B2A9-4FDC1E45F7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4295776" y="1116530"/>
            <a:ext cx="7345363" cy="462652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B00342-E9D1-4DB8-A0F8-F6083F980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744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5995-BC4E-426A-87AF-58A06560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27982070-98E2-43CA-99D6-BCF82E347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1092633"/>
            <a:ext cx="7345363" cy="467432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7193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3E26-E4BA-43C6-A3A5-28A80896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64A79E2-997E-4F48-AB89-BC55FE2D8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1464909"/>
            <a:ext cx="7345363" cy="392976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0604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8F36D-6121-48B8-A7B6-26F441CC49D1}"/>
              </a:ext>
            </a:extLst>
          </p:cNvPr>
          <p:cNvSpPr txBox="1"/>
          <p:nvPr/>
        </p:nvSpPr>
        <p:spPr>
          <a:xfrm>
            <a:off x="2009274" y="637674"/>
            <a:ext cx="85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 </a:t>
            </a:r>
          </a:p>
        </p:txBody>
      </p:sp>
    </p:spTree>
    <p:extLst>
      <p:ext uri="{BB962C8B-B14F-4D97-AF65-F5344CB8AC3E}">
        <p14:creationId xmlns:p14="http://schemas.microsoft.com/office/powerpoint/2010/main" val="122603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630D-F717-475F-A568-F9496B77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444639"/>
            <a:ext cx="10515600" cy="897145"/>
          </a:xfrm>
        </p:spPr>
        <p:txBody>
          <a:bodyPr>
            <a:normAutofit/>
          </a:bodyPr>
          <a:lstStyle/>
          <a:p>
            <a:r>
              <a:rPr lang="en-US" sz="2800" b="1" dirty="0"/>
              <a:t>Summarize where and how we found the data used to answer these questions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9DFE8-FA4C-48C1-8E8B-560DA1FB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1600200"/>
            <a:ext cx="10515600" cy="3657600"/>
          </a:xfrm>
        </p:spPr>
        <p:txBody>
          <a:bodyPr/>
          <a:lstStyle/>
          <a:p>
            <a:pPr marL="0" indent="0">
              <a:buNone/>
            </a:pPr>
            <a:endParaRPr lang="en-US" sz="700" dirty="0"/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3A3C"/>
                </a:solidFill>
                <a:effectLst/>
                <a:latin typeface="OpenSans"/>
              </a:rPr>
              <a:t>Importing COVID19 data and preparing it for the analysis by slicing and aggregating.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3A3C"/>
                </a:solidFill>
                <a:effectLst/>
                <a:latin typeface="OpenSans"/>
              </a:rPr>
              <a:t>Deciding on and calculating a good measure for analysis.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3A3C"/>
                </a:solidFill>
                <a:effectLst/>
                <a:latin typeface="OpenSans"/>
              </a:rPr>
              <a:t>Merging datasets and finding correlations among the dataset.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3A3C"/>
                </a:solidFill>
                <a:effectLst/>
                <a:latin typeface="OpenSans"/>
              </a:rPr>
              <a:t>Visualizing the analysis results using Pandas and Matplotlib.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82BC6F-5122-4756-B03E-402935903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7"/>
    </mc:Choice>
    <mc:Fallback>
      <p:transition spd="slow" advTm="22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6F2F86-156F-41DD-ADE7-D6B34008D88A}"/>
              </a:ext>
            </a:extLst>
          </p:cNvPr>
          <p:cNvSpPr txBox="1"/>
          <p:nvPr/>
        </p:nvSpPr>
        <p:spPr>
          <a:xfrm>
            <a:off x="1836821" y="637674"/>
            <a:ext cx="85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680666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EAE0-C396-486A-BA2C-30E52E6E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141242" cy="1325563"/>
          </a:xfrm>
        </p:spPr>
        <p:txBody>
          <a:bodyPr/>
          <a:lstStyle/>
          <a:p>
            <a:r>
              <a:rPr lang="en-US" dirty="0"/>
              <a:t>What Affects Vaccination in CA?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A259D-A684-434F-9BCE-620FD0AB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08" y="1825625"/>
            <a:ext cx="1056502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is the vaccination trend in overall CA as well counties?</a:t>
            </a:r>
          </a:p>
          <a:p>
            <a:pPr marL="0" indent="0">
              <a:buNone/>
            </a:pPr>
            <a:r>
              <a:rPr lang="en-US" sz="2000" dirty="0"/>
              <a:t>  </a:t>
            </a:r>
          </a:p>
          <a:p>
            <a:pPr marL="0" indent="0">
              <a:buNone/>
            </a:pPr>
            <a:r>
              <a:rPr lang="en-US" dirty="0"/>
              <a:t>Is there a relationship between cases and deaths that has affected in vaccination?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Do demographics affect on vaccination?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Does location and time affect vaccination?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54F1DB-36BF-4B36-9FBD-1D85AF6336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0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4"/>
    </mc:Choice>
    <mc:Fallback>
      <p:transition spd="slow" advTm="1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D6F4-AA14-4F96-810F-B85A824A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there a correlation between cases and deaths affect vaccination rates?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5876-D6AF-4ED0-ADC6-3BF2C113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8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91EA-59A5-4FC5-A450-B1EF20DF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demographics affect vaccination rates?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8FE94-AE52-433B-A659-716CD745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Kristian</a:t>
            </a:r>
          </a:p>
        </p:txBody>
      </p:sp>
    </p:spTree>
    <p:extLst>
      <p:ext uri="{BB962C8B-B14F-4D97-AF65-F5344CB8AC3E}">
        <p14:creationId xmlns:p14="http://schemas.microsoft.com/office/powerpoint/2010/main" val="2115546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14388" y="455651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7504" y="4513067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9F7E025-DDEC-4748-AAE9-9FA2A4BF1E49}"/>
              </a:ext>
            </a:extLst>
          </p:cNvPr>
          <p:cNvSpPr/>
          <p:nvPr/>
        </p:nvSpPr>
        <p:spPr>
          <a:xfrm>
            <a:off x="979807" y="5116317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Total Population in California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9BCDE9-6CF8-45EE-BFA1-6E32ED5C240E}"/>
              </a:ext>
            </a:extLst>
          </p:cNvPr>
          <p:cNvSpPr/>
          <p:nvPr/>
        </p:nvSpPr>
        <p:spPr>
          <a:xfrm>
            <a:off x="4724403" y="500026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3200" dirty="0">
              <a:solidFill>
                <a:schemeClr val="accent4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DB637A-4822-4FE9-8AEA-11DEA7859049}"/>
              </a:ext>
            </a:extLst>
          </p:cNvPr>
          <p:cNvSpPr/>
          <p:nvPr/>
        </p:nvSpPr>
        <p:spPr>
          <a:xfrm>
            <a:off x="4559784" y="5159767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Completely Vaccinated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64A1DA-19AA-4A0C-9ED2-92A9346B807A}"/>
              </a:ext>
            </a:extLst>
          </p:cNvPr>
          <p:cNvSpPr/>
          <p:nvPr/>
        </p:nvSpPr>
        <p:spPr>
          <a:xfrm>
            <a:off x="8610600" y="5000266"/>
            <a:ext cx="2743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4B18CA-09B5-4584-8D25-60B58EF68413}"/>
              </a:ext>
            </a:extLst>
          </p:cNvPr>
          <p:cNvSpPr/>
          <p:nvPr/>
        </p:nvSpPr>
        <p:spPr>
          <a:xfrm>
            <a:off x="8558763" y="5116317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Partially Vaccinated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B48B78E-E95C-4B5F-A0E1-4F5085990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0" y="1539247"/>
            <a:ext cx="11122923" cy="377950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9FB47DD5-2AA1-4182-AFF3-1065A6131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249" y="5383161"/>
            <a:ext cx="285225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39,283,497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5138A013-9AB8-4B6D-89F4-F6C91B4F4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152" y="5416481"/>
            <a:ext cx="285225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21,025,768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latin typeface="Courier New" panose="02070309020205020404" pitchFamily="49" charset="0"/>
              </a:rPr>
              <a:t>53.52%)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16C98A3-F675-4131-BDA1-AB70CA30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7037" y="5370489"/>
            <a:ext cx="3303700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22,224,679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56.57%)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D2D2DE-03DD-4991-AA93-77288C4D58FF}"/>
              </a:ext>
            </a:extLst>
          </p:cNvPr>
          <p:cNvSpPr txBox="1"/>
          <p:nvPr/>
        </p:nvSpPr>
        <p:spPr>
          <a:xfrm>
            <a:off x="979807" y="944552"/>
            <a:ext cx="10515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After the vaccination started in December and made available to wider range of population, the cases showed a dropping trend and remaining low. 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1DF213C-D8CB-4422-A352-EAB30256F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99"/>
    </mc:Choice>
    <mc:Fallback>
      <p:transition spd="slow" advTm="23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3509B-2A8A-432D-8360-63BB0D1E4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8" b="2476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CFF3FE2-8C86-40F2-B9D5-350B26510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7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6"/>
    </mc:Choice>
    <mc:Fallback>
      <p:transition spd="slow" advTm="20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1162</TotalTime>
  <Words>690</Words>
  <Application>Microsoft Office PowerPoint</Application>
  <PresentationFormat>Widescreen</PresentationFormat>
  <Paragraphs>112</Paragraphs>
  <Slides>41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Arial Rounded MT Bold</vt:lpstr>
      <vt:lpstr>Calibri</vt:lpstr>
      <vt:lpstr>Century Gothic</vt:lpstr>
      <vt:lpstr>Courier New</vt:lpstr>
      <vt:lpstr>OpenSans</vt:lpstr>
      <vt:lpstr>Segoe UI Light</vt:lpstr>
      <vt:lpstr>Office Theme</vt:lpstr>
      <vt:lpstr>COVID-19 Vaccination  California  </vt:lpstr>
      <vt:lpstr>Project analysis slide 2</vt:lpstr>
      <vt:lpstr>Project analysis slide 3</vt:lpstr>
      <vt:lpstr>Summarize where and how we found the data used to answer these questions</vt:lpstr>
      <vt:lpstr>What Affects Vaccination in CA?</vt:lpstr>
      <vt:lpstr>Is there a correlation between cases and deaths affect vaccination rates? </vt:lpstr>
      <vt:lpstr>Do demographics affect vaccination rates? </vt:lpstr>
      <vt:lpstr>Project analysis slide 5</vt:lpstr>
      <vt:lpstr>PowerPoint Presentation</vt:lpstr>
      <vt:lpstr>Project analysis slide 5</vt:lpstr>
      <vt:lpstr>PowerPoint Presentation</vt:lpstr>
      <vt:lpstr>PowerPoint Presentation</vt:lpstr>
      <vt:lpstr>Locations and vaccination</vt:lpstr>
      <vt:lpstr>California Health and Human Services Covid-19 Vaccination Data by County</vt:lpstr>
      <vt:lpstr>Federal Census Bureau  American Community Survey  Data by County</vt:lpstr>
      <vt:lpstr>USAFacts.org</vt:lpstr>
      <vt:lpstr>Data Cleanup Tikaram</vt:lpstr>
      <vt:lpstr>Data Cleanup David</vt:lpstr>
      <vt:lpstr>Data Cleanup Kristian</vt:lpstr>
      <vt:lpstr>Describe the Analysis Process</vt:lpstr>
      <vt:lpstr>Describe the Analysis Process</vt:lpstr>
      <vt:lpstr>Describe the Analysis Process</vt:lpstr>
      <vt:lpstr>Average Percentage of Vaccination by County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Vaccination  California  </dc:title>
  <dc:creator>Tikaram Subedy</dc:creator>
  <cp:lastModifiedBy>Tikaram Subedy</cp:lastModifiedBy>
  <cp:revision>27</cp:revision>
  <dcterms:created xsi:type="dcterms:W3CDTF">2021-08-11T17:44:32Z</dcterms:created>
  <dcterms:modified xsi:type="dcterms:W3CDTF">2021-08-14T01:22:11Z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